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2" r:id="rId4"/>
  </p:sldMasterIdLst>
  <p:notesMasterIdLst>
    <p:notesMasterId r:id="rId29"/>
  </p:notesMasterIdLst>
  <p:handoutMasterIdLst>
    <p:handoutMasterId r:id="rId30"/>
  </p:handoutMasterIdLst>
  <p:sldIdLst>
    <p:sldId id="439" r:id="rId5"/>
    <p:sldId id="591" r:id="rId6"/>
    <p:sldId id="590" r:id="rId7"/>
    <p:sldId id="626" r:id="rId8"/>
    <p:sldId id="625" r:id="rId9"/>
    <p:sldId id="595" r:id="rId10"/>
    <p:sldId id="596" r:id="rId11"/>
    <p:sldId id="597" r:id="rId12"/>
    <p:sldId id="615" r:id="rId13"/>
    <p:sldId id="617" r:id="rId14"/>
    <p:sldId id="619" r:id="rId15"/>
    <p:sldId id="621" r:id="rId16"/>
    <p:sldId id="620" r:id="rId17"/>
    <p:sldId id="639" r:id="rId18"/>
    <p:sldId id="640" r:id="rId19"/>
    <p:sldId id="641" r:id="rId20"/>
    <p:sldId id="642" r:id="rId21"/>
    <p:sldId id="643" r:id="rId22"/>
    <p:sldId id="645" r:id="rId23"/>
    <p:sldId id="646" r:id="rId24"/>
    <p:sldId id="647" r:id="rId25"/>
    <p:sldId id="648" r:id="rId26"/>
    <p:sldId id="651" r:id="rId27"/>
    <p:sldId id="485" r:id="rId28"/>
  </p:sldIdLst>
  <p:sldSz cx="9144000" cy="6858000" type="screen4x3"/>
  <p:notesSz cx="6858000" cy="9945688"/>
  <p:custShowLst>
    <p:custShow name="Folie 8 optional" id="0">
      <p:sldLst/>
    </p:custShow>
    <p:custShow name="Umfangreiche Dienst" id="1">
      <p:sldLst/>
    </p:custShow>
    <p:custShow name="Lehre" id="2">
      <p:sldLst/>
    </p:custShow>
    <p:custShow name="Trainee" id="3">
      <p:sldLst/>
    </p:custShow>
  </p:custShow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rtner Alexander" initials="H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29400"/>
    <a:srgbClr val="878889"/>
    <a:srgbClr val="D9D9D9"/>
    <a:srgbClr val="F2F2F2"/>
    <a:srgbClr val="FFFFFF"/>
    <a:srgbClr val="D9DADB"/>
    <a:srgbClr val="E17723"/>
    <a:srgbClr val="75786D"/>
    <a:srgbClr val="E37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89354" autoAdjust="0"/>
  </p:normalViewPr>
  <p:slideViewPr>
    <p:cSldViewPr>
      <p:cViewPr varScale="1">
        <p:scale>
          <a:sx n="77" d="100"/>
          <a:sy n="77" d="100"/>
        </p:scale>
        <p:origin x="1963" y="67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erminal2.acoustic-group.net\Share\&#1054;&#1073;&#1084;&#1077;&#1085;\&#1052;&#1072;&#1088;&#1091;&#1089;&#1077;&#1074;\&#1055;&#1077;&#1088;&#1077;&#1085;&#1086;&#1089;%20&#1089;&#1086;%20&#1089;&#1090;&#1072;&#1088;&#1086;&#1075;&#1086;%20&#1082;&#1086;&#1084;&#1087;&#1072;\&#1044;&#1086;&#1082;&#1091;&#1084;&#1077;&#1085;&#1090;&#1099;\&#1055;&#1088;&#1086;&#1077;&#1082;&#1090;&#1099;%202021\&#1057;&#1090;&#1088;&#1077;&#1083;&#1086;&#1095;&#1085;&#1099;&#1081;%20&#1087;&#1077;&#1088;&#1077;&#1074;&#1086;&#1076;%20LVT%20&#1052;&#1077;&#1090;&#1088;&#1086;\&#1048;&#1089;&#1093;&#1086;&#1076;&#1085;&#1099;&#1077;_&#1076;&#1072;&#1085;&#1085;&#1099;&#1077;_&#1076;&#1083;&#1103;_&#1088;&#1072;&#1089;&#1095;&#1077;&#1090;&#1072;_&#1082;&#1088;&#1077;&#1089;&#1090;&#1086;&#1074;&#1080;&#1085;&#1099;%20(3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erminal2.acoustic-group.net\Share\&#1054;&#1073;&#1084;&#1077;&#1085;\&#1052;&#1072;&#1088;&#1091;&#1089;&#1077;&#1074;\&#1055;&#1077;&#1088;&#1077;&#1085;&#1086;&#1089;%20&#1089;&#1086;%20&#1089;&#1090;&#1072;&#1088;&#1086;&#1075;&#1086;%20&#1082;&#1086;&#1084;&#1087;&#1072;\&#1044;&#1086;&#1082;&#1091;&#1084;&#1077;&#1085;&#1090;&#1099;\&#1055;&#1088;&#1086;&#1077;&#1082;&#1090;&#1099;%202021\&#1057;&#1090;&#1088;&#1077;&#1083;&#1086;&#1095;&#1085;&#1099;&#1081;%20&#1087;&#1077;&#1088;&#1077;&#1074;&#1086;&#1076;%20LVT%20&#1052;&#1077;&#1090;&#1088;&#1086;\&#1048;&#1089;&#1093;&#1086;&#1076;&#1085;&#1099;&#1077;_&#1076;&#1072;&#1085;&#1085;&#1099;&#1077;_&#1076;&#1083;&#1103;_&#1088;&#1072;&#1089;&#1095;&#1077;&#1090;&#1072;_&#1082;&#1088;&#1077;&#1089;&#1090;&#1086;&#1074;&#1080;&#1085;&#1099;%20(3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Суммарная жесткость узла скрепления, </a:t>
            </a:r>
            <a:r>
              <a:rPr lang="en-US"/>
              <a:t>K stat</a:t>
            </a:r>
            <a:r>
              <a:rPr lang="ru-RU"/>
              <a:t>, кН/мм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'Текущий проект'!$D$8:$D$35</c:f>
              <c:numCache>
                <c:formatCode>General</c:formatCode>
                <c:ptCount val="28"/>
                <c:pt idx="0">
                  <c:v>41</c:v>
                </c:pt>
                <c:pt idx="1">
                  <c:v>42</c:v>
                </c:pt>
                <c:pt idx="2">
                  <c:v>43</c:v>
                </c:pt>
                <c:pt idx="3">
                  <c:v>44</c:v>
                </c:pt>
                <c:pt idx="4">
                  <c:v>45</c:v>
                </c:pt>
                <c:pt idx="5">
                  <c:v>46</c:v>
                </c:pt>
                <c:pt idx="6">
                  <c:v>47</c:v>
                </c:pt>
                <c:pt idx="7">
                  <c:v>48</c:v>
                </c:pt>
                <c:pt idx="8">
                  <c:v>49</c:v>
                </c:pt>
                <c:pt idx="9">
                  <c:v>50</c:v>
                </c:pt>
                <c:pt idx="10">
                  <c:v>51</c:v>
                </c:pt>
                <c:pt idx="11">
                  <c:v>52</c:v>
                </c:pt>
                <c:pt idx="12">
                  <c:v>53</c:v>
                </c:pt>
                <c:pt idx="13">
                  <c:v>54</c:v>
                </c:pt>
                <c:pt idx="14">
                  <c:v>55</c:v>
                </c:pt>
                <c:pt idx="15">
                  <c:v>56</c:v>
                </c:pt>
                <c:pt idx="16">
                  <c:v>57</c:v>
                </c:pt>
                <c:pt idx="17">
                  <c:v>58</c:v>
                </c:pt>
                <c:pt idx="18">
                  <c:v>59</c:v>
                </c:pt>
                <c:pt idx="19">
                  <c:v>60</c:v>
                </c:pt>
                <c:pt idx="20">
                  <c:v>61</c:v>
                </c:pt>
                <c:pt idx="21">
                  <c:v>62</c:v>
                </c:pt>
                <c:pt idx="22">
                  <c:v>63</c:v>
                </c:pt>
                <c:pt idx="23">
                  <c:v>64</c:v>
                </c:pt>
                <c:pt idx="24">
                  <c:v>65</c:v>
                </c:pt>
                <c:pt idx="25">
                  <c:v>66</c:v>
                </c:pt>
                <c:pt idx="26">
                  <c:v>67</c:v>
                </c:pt>
                <c:pt idx="27">
                  <c:v>68</c:v>
                </c:pt>
              </c:numCache>
            </c:numRef>
          </c:cat>
          <c:val>
            <c:numRef>
              <c:f>'Текущий проект'!$S$8:$S$34</c:f>
              <c:numCache>
                <c:formatCode>0.00</c:formatCode>
                <c:ptCount val="27"/>
                <c:pt idx="0">
                  <c:v>37.456987739912826</c:v>
                </c:pt>
                <c:pt idx="1">
                  <c:v>37.456987739912826</c:v>
                </c:pt>
                <c:pt idx="2">
                  <c:v>37.456987739912826</c:v>
                </c:pt>
                <c:pt idx="3">
                  <c:v>37.456987739912826</c:v>
                </c:pt>
                <c:pt idx="4">
                  <c:v>37.456987739912826</c:v>
                </c:pt>
                <c:pt idx="5">
                  <c:v>37.456987739912826</c:v>
                </c:pt>
                <c:pt idx="6">
                  <c:v>40.885344520520832</c:v>
                </c:pt>
                <c:pt idx="7">
                  <c:v>40.667165107292846</c:v>
                </c:pt>
                <c:pt idx="8">
                  <c:v>35.783198974666185</c:v>
                </c:pt>
                <c:pt idx="9">
                  <c:v>35.525782810531659</c:v>
                </c:pt>
                <c:pt idx="10">
                  <c:v>46.134797651315139</c:v>
                </c:pt>
                <c:pt idx="11">
                  <c:v>45.95888803999302</c:v>
                </c:pt>
                <c:pt idx="12">
                  <c:v>45.95888803999302</c:v>
                </c:pt>
                <c:pt idx="13">
                  <c:v>46.349824081092393</c:v>
                </c:pt>
                <c:pt idx="14">
                  <c:v>46.550809015447079</c:v>
                </c:pt>
                <c:pt idx="15">
                  <c:v>46.993785485284214</c:v>
                </c:pt>
                <c:pt idx="16">
                  <c:v>45.596414150392363</c:v>
                </c:pt>
                <c:pt idx="17">
                  <c:v>45.95888803999302</c:v>
                </c:pt>
                <c:pt idx="18">
                  <c:v>46.349824081092393</c:v>
                </c:pt>
                <c:pt idx="19">
                  <c:v>35.627159237113439</c:v>
                </c:pt>
                <c:pt idx="20">
                  <c:v>35.890778849757631</c:v>
                </c:pt>
                <c:pt idx="21">
                  <c:v>40.885344520520832</c:v>
                </c:pt>
                <c:pt idx="22">
                  <c:v>41.022612538814698</c:v>
                </c:pt>
                <c:pt idx="23">
                  <c:v>37.456987739912826</c:v>
                </c:pt>
                <c:pt idx="24">
                  <c:v>37.456987739912826</c:v>
                </c:pt>
                <c:pt idx="25">
                  <c:v>37.456987739912826</c:v>
                </c:pt>
                <c:pt idx="26">
                  <c:v>37.456987739912826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1B-4396-BE27-DD4D35ED2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8424560"/>
        <c:axId val="688419984"/>
      </c:lineChart>
      <c:catAx>
        <c:axId val="68842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dirty="0" smtClean="0"/>
                  <a:t>Номер</a:t>
                </a:r>
                <a:r>
                  <a:rPr lang="ru-RU" sz="1600" baseline="0" dirty="0" smtClean="0"/>
                  <a:t> бруса</a:t>
                </a:r>
                <a:endParaRPr lang="ru-RU" sz="1600" dirty="0"/>
              </a:p>
            </c:rich>
          </c:tx>
          <c:layout>
            <c:manualLayout>
              <c:xMode val="edge"/>
              <c:yMode val="edge"/>
              <c:x val="0.4687457069860948"/>
              <c:y val="0.9207001705012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8419984"/>
        <c:crosses val="autoZero"/>
        <c:auto val="1"/>
        <c:lblAlgn val="ctr"/>
        <c:lblOffset val="100"/>
        <c:noMultiLvlLbl val="0"/>
      </c:catAx>
      <c:valAx>
        <c:axId val="688419984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842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Оптимизированное решение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'Текущий проект'!$D$8:$D$34</c:f>
              <c:numCache>
                <c:formatCode>General</c:formatCode>
                <c:ptCount val="27"/>
                <c:pt idx="0">
                  <c:v>41</c:v>
                </c:pt>
                <c:pt idx="1">
                  <c:v>42</c:v>
                </c:pt>
                <c:pt idx="2">
                  <c:v>43</c:v>
                </c:pt>
                <c:pt idx="3">
                  <c:v>44</c:v>
                </c:pt>
                <c:pt idx="4">
                  <c:v>45</c:v>
                </c:pt>
                <c:pt idx="5">
                  <c:v>46</c:v>
                </c:pt>
                <c:pt idx="6">
                  <c:v>47</c:v>
                </c:pt>
                <c:pt idx="7">
                  <c:v>48</c:v>
                </c:pt>
                <c:pt idx="8">
                  <c:v>49</c:v>
                </c:pt>
                <c:pt idx="9">
                  <c:v>50</c:v>
                </c:pt>
                <c:pt idx="10">
                  <c:v>51</c:v>
                </c:pt>
                <c:pt idx="11">
                  <c:v>52</c:v>
                </c:pt>
                <c:pt idx="12">
                  <c:v>53</c:v>
                </c:pt>
                <c:pt idx="13">
                  <c:v>54</c:v>
                </c:pt>
                <c:pt idx="14">
                  <c:v>55</c:v>
                </c:pt>
                <c:pt idx="15">
                  <c:v>56</c:v>
                </c:pt>
                <c:pt idx="16">
                  <c:v>57</c:v>
                </c:pt>
                <c:pt idx="17">
                  <c:v>58</c:v>
                </c:pt>
                <c:pt idx="18">
                  <c:v>59</c:v>
                </c:pt>
                <c:pt idx="19">
                  <c:v>60</c:v>
                </c:pt>
                <c:pt idx="20">
                  <c:v>61</c:v>
                </c:pt>
                <c:pt idx="21">
                  <c:v>62</c:v>
                </c:pt>
                <c:pt idx="22">
                  <c:v>63</c:v>
                </c:pt>
                <c:pt idx="23">
                  <c:v>64</c:v>
                </c:pt>
                <c:pt idx="24">
                  <c:v>65</c:v>
                </c:pt>
                <c:pt idx="25">
                  <c:v>66</c:v>
                </c:pt>
                <c:pt idx="26">
                  <c:v>67</c:v>
                </c:pt>
              </c:numCache>
            </c:numRef>
          </c:cat>
          <c:val>
            <c:numRef>
              <c:f>'Текущий проект'!$AA$8:$AA$34</c:f>
              <c:numCache>
                <c:formatCode>0.00</c:formatCode>
                <c:ptCount val="27"/>
                <c:pt idx="0">
                  <c:v>39.086140044096403</c:v>
                </c:pt>
                <c:pt idx="1">
                  <c:v>39.086140044096403</c:v>
                </c:pt>
                <c:pt idx="2">
                  <c:v>39.086140044096403</c:v>
                </c:pt>
                <c:pt idx="3">
                  <c:v>39.086140044096403</c:v>
                </c:pt>
                <c:pt idx="4">
                  <c:v>39.086140044096403</c:v>
                </c:pt>
                <c:pt idx="5">
                  <c:v>39.086140044096403</c:v>
                </c:pt>
                <c:pt idx="6">
                  <c:v>38.106642634149736</c:v>
                </c:pt>
                <c:pt idx="7" formatCode="0">
                  <c:v>37.844489463894341</c:v>
                </c:pt>
                <c:pt idx="8">
                  <c:v>35.783198974666185</c:v>
                </c:pt>
                <c:pt idx="9">
                  <c:v>35.525782810531659</c:v>
                </c:pt>
                <c:pt idx="10">
                  <c:v>40.597208759563713</c:v>
                </c:pt>
                <c:pt idx="11">
                  <c:v>40.440868006559626</c:v>
                </c:pt>
                <c:pt idx="12">
                  <c:v>40.440868006559626</c:v>
                </c:pt>
                <c:pt idx="13">
                  <c:v>40.799467145249174</c:v>
                </c:pt>
                <c:pt idx="14">
                  <c:v>41.042829190521054</c:v>
                </c:pt>
                <c:pt idx="15">
                  <c:v>41.500408759631938</c:v>
                </c:pt>
                <c:pt idx="16">
                  <c:v>40.115539018897479</c:v>
                </c:pt>
                <c:pt idx="17">
                  <c:v>40.440868006559626</c:v>
                </c:pt>
                <c:pt idx="18">
                  <c:v>40.799467145249174</c:v>
                </c:pt>
                <c:pt idx="19">
                  <c:v>35.627159237113439</c:v>
                </c:pt>
                <c:pt idx="20">
                  <c:v>35.890778849757631</c:v>
                </c:pt>
                <c:pt idx="21" formatCode="0">
                  <c:v>38.106642634149736</c:v>
                </c:pt>
                <c:pt idx="22">
                  <c:v>38.290214593935637</c:v>
                </c:pt>
                <c:pt idx="23">
                  <c:v>39.086140044096403</c:v>
                </c:pt>
                <c:pt idx="24">
                  <c:v>39.086140044096403</c:v>
                </c:pt>
                <c:pt idx="25">
                  <c:v>39.086140044096403</c:v>
                </c:pt>
                <c:pt idx="26">
                  <c:v>39.086140044096403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3D-443D-AEEF-C9042B56154B}"/>
            </c:ext>
          </c:extLst>
        </c:ser>
        <c:ser>
          <c:idx val="1"/>
          <c:order val="1"/>
          <c:tx>
            <c:v>Текущее решение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'Текущий проект'!$D$8:$D$34</c:f>
              <c:numCache>
                <c:formatCode>General</c:formatCode>
                <c:ptCount val="27"/>
                <c:pt idx="0">
                  <c:v>41</c:v>
                </c:pt>
                <c:pt idx="1">
                  <c:v>42</c:v>
                </c:pt>
                <c:pt idx="2">
                  <c:v>43</c:v>
                </c:pt>
                <c:pt idx="3">
                  <c:v>44</c:v>
                </c:pt>
                <c:pt idx="4">
                  <c:v>45</c:v>
                </c:pt>
                <c:pt idx="5">
                  <c:v>46</c:v>
                </c:pt>
                <c:pt idx="6">
                  <c:v>47</c:v>
                </c:pt>
                <c:pt idx="7">
                  <c:v>48</c:v>
                </c:pt>
                <c:pt idx="8">
                  <c:v>49</c:v>
                </c:pt>
                <c:pt idx="9">
                  <c:v>50</c:v>
                </c:pt>
                <c:pt idx="10">
                  <c:v>51</c:v>
                </c:pt>
                <c:pt idx="11">
                  <c:v>52</c:v>
                </c:pt>
                <c:pt idx="12">
                  <c:v>53</c:v>
                </c:pt>
                <c:pt idx="13">
                  <c:v>54</c:v>
                </c:pt>
                <c:pt idx="14">
                  <c:v>55</c:v>
                </c:pt>
                <c:pt idx="15">
                  <c:v>56</c:v>
                </c:pt>
                <c:pt idx="16">
                  <c:v>57</c:v>
                </c:pt>
                <c:pt idx="17">
                  <c:v>58</c:v>
                </c:pt>
                <c:pt idx="18">
                  <c:v>59</c:v>
                </c:pt>
                <c:pt idx="19">
                  <c:v>60</c:v>
                </c:pt>
                <c:pt idx="20">
                  <c:v>61</c:v>
                </c:pt>
                <c:pt idx="21">
                  <c:v>62</c:v>
                </c:pt>
                <c:pt idx="22">
                  <c:v>63</c:v>
                </c:pt>
                <c:pt idx="23">
                  <c:v>64</c:v>
                </c:pt>
                <c:pt idx="24">
                  <c:v>65</c:v>
                </c:pt>
                <c:pt idx="25">
                  <c:v>66</c:v>
                </c:pt>
                <c:pt idx="26">
                  <c:v>67</c:v>
                </c:pt>
              </c:numCache>
            </c:numRef>
          </c:cat>
          <c:val>
            <c:numRef>
              <c:f>'Текущий проект'!$S$8:$S$34</c:f>
              <c:numCache>
                <c:formatCode>0.00</c:formatCode>
                <c:ptCount val="27"/>
                <c:pt idx="0">
                  <c:v>37.456987739912826</c:v>
                </c:pt>
                <c:pt idx="1">
                  <c:v>37.456987739912826</c:v>
                </c:pt>
                <c:pt idx="2">
                  <c:v>37.456987739912826</c:v>
                </c:pt>
                <c:pt idx="3">
                  <c:v>37.456987739912826</c:v>
                </c:pt>
                <c:pt idx="4">
                  <c:v>37.456987739912826</c:v>
                </c:pt>
                <c:pt idx="5">
                  <c:v>37.456987739912826</c:v>
                </c:pt>
                <c:pt idx="6">
                  <c:v>40.885344520520832</c:v>
                </c:pt>
                <c:pt idx="7">
                  <c:v>40.667165107292846</c:v>
                </c:pt>
                <c:pt idx="8">
                  <c:v>35.783198974666185</c:v>
                </c:pt>
                <c:pt idx="9">
                  <c:v>35.525782810531659</c:v>
                </c:pt>
                <c:pt idx="10">
                  <c:v>46.134797651315139</c:v>
                </c:pt>
                <c:pt idx="11">
                  <c:v>45.95888803999302</c:v>
                </c:pt>
                <c:pt idx="12">
                  <c:v>45.95888803999302</c:v>
                </c:pt>
                <c:pt idx="13">
                  <c:v>46.349824081092393</c:v>
                </c:pt>
                <c:pt idx="14">
                  <c:v>46.550809015447079</c:v>
                </c:pt>
                <c:pt idx="15">
                  <c:v>46.993785485284214</c:v>
                </c:pt>
                <c:pt idx="16">
                  <c:v>45.596414150392363</c:v>
                </c:pt>
                <c:pt idx="17">
                  <c:v>45.95888803999302</c:v>
                </c:pt>
                <c:pt idx="18">
                  <c:v>46.349824081092393</c:v>
                </c:pt>
                <c:pt idx="19">
                  <c:v>35.627159237113439</c:v>
                </c:pt>
                <c:pt idx="20">
                  <c:v>35.890778849757631</c:v>
                </c:pt>
                <c:pt idx="21">
                  <c:v>40.885344520520832</c:v>
                </c:pt>
                <c:pt idx="22">
                  <c:v>41.022612538814698</c:v>
                </c:pt>
                <c:pt idx="23">
                  <c:v>37.456987739912826</c:v>
                </c:pt>
                <c:pt idx="24">
                  <c:v>37.456987739912826</c:v>
                </c:pt>
                <c:pt idx="25">
                  <c:v>37.456987739912826</c:v>
                </c:pt>
                <c:pt idx="26">
                  <c:v>37.456987739912826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3D-443D-AEEF-C9042B5615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9503344"/>
        <c:axId val="139477136"/>
      </c:lineChart>
      <c:catAx>
        <c:axId val="139503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dirty="0" smtClean="0"/>
                  <a:t>Номер</a:t>
                </a:r>
                <a:r>
                  <a:rPr lang="ru-RU" sz="1600" baseline="0" dirty="0" smtClean="0"/>
                  <a:t> бруса</a:t>
                </a:r>
                <a:endParaRPr lang="ru-RU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477136"/>
        <c:crosses val="autoZero"/>
        <c:auto val="1"/>
        <c:lblAlgn val="ctr"/>
        <c:lblOffset val="100"/>
        <c:noMultiLvlLbl val="0"/>
      </c:catAx>
      <c:valAx>
        <c:axId val="139477136"/>
        <c:scaling>
          <c:orientation val="minMax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50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465" y="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/>
          <a:lstStyle>
            <a:lvl1pPr algn="r">
              <a:defRPr sz="1200"/>
            </a:lvl1pPr>
          </a:lstStyle>
          <a:p>
            <a:fld id="{4C416DD1-8C02-4B92-AB40-388C5336DDA2}" type="datetimeFigureOut">
              <a:rPr lang="de-AT" smtClean="0"/>
              <a:t>27.09.2023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4740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465" y="944740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 anchor="b"/>
          <a:lstStyle>
            <a:lvl1pPr algn="r">
              <a:defRPr sz="1200"/>
            </a:lvl1pPr>
          </a:lstStyle>
          <a:p>
            <a:fld id="{2309D4ED-9912-45BE-A9FF-A76E24E85CE3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0033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t" anchorCtr="0" compatLnSpc="1">
            <a:prstTxWarp prst="textNoShape">
              <a:avLst/>
            </a:prstTxWarp>
          </a:bodyPr>
          <a:lstStyle>
            <a:lvl1pPr defTabSz="960210">
              <a:defRPr sz="1300"/>
            </a:lvl1pPr>
          </a:lstStyle>
          <a:p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997" y="3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t" anchorCtr="0" compatLnSpc="1">
            <a:prstTxWarp prst="textNoShape">
              <a:avLst/>
            </a:prstTxWarp>
          </a:bodyPr>
          <a:lstStyle>
            <a:lvl1pPr algn="r" defTabSz="960210">
              <a:defRPr sz="1300"/>
            </a:lvl1pPr>
          </a:lstStyle>
          <a:p>
            <a:endParaRPr lang="de-DE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992" y="4723703"/>
            <a:ext cx="5030018" cy="447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8946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b" anchorCtr="0" compatLnSpc="1">
            <a:prstTxWarp prst="textNoShape">
              <a:avLst/>
            </a:prstTxWarp>
          </a:bodyPr>
          <a:lstStyle>
            <a:lvl1pPr defTabSz="960210">
              <a:defRPr sz="1300"/>
            </a:lvl1pPr>
          </a:lstStyle>
          <a:p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997" y="9448946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b" anchorCtr="0" compatLnSpc="1">
            <a:prstTxWarp prst="textNoShape">
              <a:avLst/>
            </a:prstTxWarp>
          </a:bodyPr>
          <a:lstStyle>
            <a:lvl1pPr algn="r" defTabSz="960210">
              <a:defRPr sz="1300"/>
            </a:lvl1pPr>
          </a:lstStyle>
          <a:p>
            <a:fld id="{997E86CB-8F58-4AF3-ACD5-6FE25C5A68DA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69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marL="0" marR="0" lvl="0" indent="0" algn="r" defTabSz="990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97B15-7347-4812-99B1-BF3B2C2AB9A8}" type="slidenum"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80" charset="-128"/>
                <a:cs typeface="+mn-cs"/>
              </a:rPr>
              <a:pPr marL="0" marR="0" lvl="0" indent="0" algn="r" defTabSz="990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80" charset="-128"/>
              <a:cs typeface="+mn-cs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080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11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65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12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775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13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7810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14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296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15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56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16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290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17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4840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18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7912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19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6426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E86CB-8F58-4AF3-ACD5-6FE25C5A68D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209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20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8225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21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3219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22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073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23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5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8685">
              <a:defRPr/>
            </a:pP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Компания </a:t>
            </a:r>
            <a:r>
              <a:rPr lang="de-DE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Getzner 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всегда</a:t>
            </a:r>
            <a:r>
              <a:rPr lang="de-DE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удается создавать инновации, открывающие</a:t>
            </a:r>
            <a:r>
              <a:rPr lang="de-DE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новые пути, и тем самым намечать новые рубежи. </a:t>
            </a:r>
            <a:endParaRPr lang="de-DE" sz="18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8685">
              <a:defRPr/>
            </a:pP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Мы создаем инновационную продукцию, повышающую надежность, долговечность и комфортабельность железнодорожных путей.</a:t>
            </a:r>
            <a:endParaRPr lang="de-DE" sz="18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800" dirty="0">
                <a:latin typeface="Arial" pitchFamily="34" charset="0"/>
                <a:cs typeface="Arial" pitchFamily="34" charset="0"/>
              </a:rPr>
              <a:t>Мы всегда готовы к сотрудничеству с ГУП-ом "Московский метрополитен"</a:t>
            </a:r>
          </a:p>
          <a:p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B860B-D9EB-DC43-9E07-CB9F5254D6E1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483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4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9577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5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363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6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009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7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013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8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960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9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84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  <p:sp>
        <p:nvSpPr>
          <p:cNvPr id="21" name="Rectangle 6"/>
          <p:cNvSpPr/>
          <p:nvPr userDrawn="1"/>
        </p:nvSpPr>
        <p:spPr>
          <a:xfrm>
            <a:off x="0" y="1386839"/>
            <a:ext cx="9144000" cy="4404361"/>
          </a:xfrm>
          <a:prstGeom prst="rect">
            <a:avLst/>
          </a:prstGeom>
          <a:gradFill flip="none" rotWithShape="1">
            <a:gsLst>
              <a:gs pos="0">
                <a:srgbClr val="36A9E1"/>
              </a:gs>
              <a:gs pos="100000">
                <a:srgbClr val="219ED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1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0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/>
          <p:cNvSpPr/>
          <p:nvPr userDrawn="1"/>
        </p:nvSpPr>
        <p:spPr>
          <a:xfrm>
            <a:off x="0" y="1386839"/>
            <a:ext cx="9144000" cy="4404361"/>
          </a:xfrm>
          <a:prstGeom prst="rect">
            <a:avLst/>
          </a:prstGeom>
          <a:gradFill flip="none" rotWithShape="1">
            <a:gsLst>
              <a:gs pos="0">
                <a:srgbClr val="36A9E1"/>
              </a:gs>
              <a:gs pos="100000">
                <a:srgbClr val="219ED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7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/>
          <p:cNvSpPr/>
          <p:nvPr userDrawn="1"/>
        </p:nvSpPr>
        <p:spPr>
          <a:xfrm>
            <a:off x="0" y="1386839"/>
            <a:ext cx="9144000" cy="4404361"/>
          </a:xfrm>
          <a:prstGeom prst="rect">
            <a:avLst/>
          </a:prstGeom>
          <a:gradFill flip="none" rotWithShape="1">
            <a:gsLst>
              <a:gs pos="0">
                <a:srgbClr val="36A9E1"/>
              </a:gs>
              <a:gs pos="100000">
                <a:srgbClr val="219ED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4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F2D4-6EAC-445D-9EFF-A0C7E42CC1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43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mit Schraffur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28600"/>
            <a:ext cx="9144000" cy="1438275"/>
          </a:xfrm>
          <a:prstGeom prst="rect">
            <a:avLst/>
          </a:prstGeom>
          <a:solidFill>
            <a:srgbClr val="B3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1200" dirty="0" smtClean="0">
                <a:ln>
                  <a:noFill/>
                </a:ln>
              </a:rPr>
              <a:t> </a:t>
            </a:r>
            <a:endParaRPr lang="de-DE" kern="1200" dirty="0">
              <a:ln>
                <a:noFill/>
              </a:ln>
            </a:endParaRPr>
          </a:p>
        </p:txBody>
      </p:sp>
      <p:pic>
        <p:nvPicPr>
          <p:cNvPr id="12" name="Bild 11" descr="linienflaeche_weis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0" y="228600"/>
            <a:ext cx="3962400" cy="1440180"/>
          </a:xfrm>
          <a:prstGeom prst="rect">
            <a:avLst/>
          </a:prstGeom>
        </p:spPr>
      </p:pic>
      <p:sp>
        <p:nvSpPr>
          <p:cNvPr id="22" name="Picture Placeholder 2"/>
          <p:cNvSpPr>
            <a:spLocks noGrp="1"/>
          </p:cNvSpPr>
          <p:nvPr>
            <p:ph type="pic" idx="11"/>
          </p:nvPr>
        </p:nvSpPr>
        <p:spPr>
          <a:xfrm>
            <a:off x="6186705" y="228600"/>
            <a:ext cx="2556898" cy="144018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79" indent="0">
              <a:buNone/>
              <a:defRPr sz="3100"/>
            </a:lvl2pPr>
            <a:lvl3pPr marL="914161" indent="0">
              <a:buNone/>
              <a:defRPr sz="2200"/>
            </a:lvl3pPr>
            <a:lvl4pPr marL="1371240" indent="0">
              <a:buNone/>
              <a:defRPr sz="1900"/>
            </a:lvl4pPr>
            <a:lvl5pPr marL="1828322" indent="0">
              <a:buNone/>
              <a:defRPr sz="1900"/>
            </a:lvl5pPr>
            <a:lvl6pPr marL="2285401" indent="0">
              <a:buNone/>
              <a:defRPr sz="1900"/>
            </a:lvl6pPr>
            <a:lvl7pPr marL="2742483" indent="0">
              <a:buNone/>
              <a:defRPr sz="1900"/>
            </a:lvl7pPr>
            <a:lvl8pPr marL="3199559" indent="0">
              <a:buNone/>
              <a:defRPr sz="1900"/>
            </a:lvl8pPr>
            <a:lvl9pPr marL="3656641" indent="0">
              <a:buNone/>
              <a:defRPr sz="19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01" y="205200"/>
            <a:ext cx="6163576" cy="822999"/>
          </a:xfrm>
        </p:spPr>
        <p:txBody>
          <a:bodyPr wrap="square" lIns="252000" tIns="133200" rIns="252000" bIns="133200" anchor="t" anchorCtr="0">
            <a:sp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30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0D01C1-04BE-4996-AB3B-C87F51C2A1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9/27/2023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C490F8C-3D0D-4DB1-B2BD-1525EA5CE1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735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32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slide" Target="slide2.xml"/><Relationship Id="rId4" Type="http://schemas.openxmlformats.org/officeDocument/2006/relationships/image" Target="../media/image8.em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Seit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5588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 descr="kreis grau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9" y="-7938"/>
            <a:ext cx="9145589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in_swiss_02_300dp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3613" y="3112090"/>
            <a:ext cx="4824536" cy="2914971"/>
          </a:xfrm>
          <a:prstGeom prst="ellipse">
            <a:avLst/>
          </a:prstGeom>
          <a:ln>
            <a:noFill/>
          </a:ln>
          <a:effectLst>
            <a:glow rad="127000">
              <a:srgbClr val="FFFFFF">
                <a:alpha val="13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81524" y="1854682"/>
            <a:ext cx="6408713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8D01"/>
                </a:solidFill>
              </a:rPr>
              <a:t>Оптимизация упругости стрелочных переводов</a:t>
            </a:r>
            <a:endParaRPr lang="de-AT" sz="1600" dirty="0">
              <a:solidFill>
                <a:schemeClr val="bg2"/>
              </a:solidFill>
            </a:endParaRPr>
          </a:p>
          <a:p>
            <a:pPr algn="ctr"/>
            <a:r>
              <a:rPr lang="de-DE" sz="2500" dirty="0" smtClean="0">
                <a:solidFill>
                  <a:schemeClr val="bg2"/>
                </a:solidFill>
              </a:rPr>
              <a:t> </a:t>
            </a:r>
            <a:endParaRPr lang="de-DE" sz="2500" dirty="0">
              <a:solidFill>
                <a:schemeClr val="bg2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076056" y="5877271"/>
            <a:ext cx="4067944" cy="861774"/>
          </a:xfrm>
          <a:prstGeom prst="rect">
            <a:avLst/>
          </a:prstGeom>
          <a:solidFill>
            <a:srgbClr val="FFFFFF">
              <a:alpha val="8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220072" y="5877271"/>
            <a:ext cx="3818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i="1" dirty="0" smtClean="0">
                <a:solidFill>
                  <a:srgbClr val="FF8D01"/>
                </a:solidFill>
              </a:rPr>
              <a:t>Юрий Марусев</a:t>
            </a:r>
            <a:endParaRPr lang="ru-RU" sz="1600" b="1" i="1" dirty="0">
              <a:solidFill>
                <a:srgbClr val="FF8D01"/>
              </a:solidFill>
            </a:endParaRPr>
          </a:p>
          <a:p>
            <a:pPr>
              <a:lnSpc>
                <a:spcPts val="2000"/>
              </a:lnSpc>
            </a:pP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Руководитель направления «Рельсовый транспорт»</a:t>
            </a:r>
            <a:endParaRPr lang="de-AT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367781" y="4029797"/>
            <a:ext cx="43624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sz="600" b="1" i="1" dirty="0" smtClean="0">
                <a:solidFill>
                  <a:schemeClr val="bg1">
                    <a:lumMod val="50000"/>
                  </a:schemeClr>
                </a:solidFill>
              </a:rPr>
              <a:t>Y O L</a:t>
            </a:r>
            <a:endParaRPr lang="de-DE" sz="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33" y="95771"/>
            <a:ext cx="1998447" cy="719138"/>
          </a:xfrm>
          <a:prstGeom prst="rect">
            <a:avLst/>
          </a:prstGeom>
        </p:spPr>
      </p:pic>
      <p:pic>
        <p:nvPicPr>
          <p:cNvPr id="12" name="Picture 3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251520" y="95771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936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ヒラギノ角ゴ Pro W3" pitchFamily="80" charset="-128"/>
              <a:cs typeface="+mn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7504" y="472387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.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Метромост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Пыхтино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. 2021-2022 г.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9"/>
          <a:stretch/>
        </p:blipFill>
        <p:spPr>
          <a:xfrm>
            <a:off x="0" y="1672716"/>
            <a:ext cx="9144000" cy="5186091"/>
          </a:xfrm>
          <a:prstGeom prst="rect">
            <a:avLst/>
          </a:prstGeom>
        </p:spPr>
      </p:pic>
      <p:pic>
        <p:nvPicPr>
          <p:cNvPr id="6" name="Bild 48" descr="Piktogramme_Bahn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12" y="4581128"/>
            <a:ext cx="2481391" cy="24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624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26138" r="31764" b="14331"/>
          <a:stretch/>
        </p:blipFill>
        <p:spPr>
          <a:xfrm>
            <a:off x="32393" y="1690689"/>
            <a:ext cx="4770115" cy="5122688"/>
          </a:xfrm>
          <a:prstGeom prst="rect">
            <a:avLst/>
          </a:prstGeom>
        </p:spPr>
      </p:pic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СМП. Москва. Некрасовская линия</a:t>
            </a:r>
            <a:endParaRPr lang="de-A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b="5519"/>
          <a:stretch/>
        </p:blipFill>
        <p:spPr>
          <a:xfrm>
            <a:off x="4802508" y="1695749"/>
            <a:ext cx="4338069" cy="5112568"/>
          </a:xfrm>
          <a:prstGeom prst="rect">
            <a:avLst/>
          </a:prstGeom>
        </p:spPr>
      </p:pic>
      <p:pic>
        <p:nvPicPr>
          <p:cNvPr id="13" name="Bild 29" descr="MFS Streif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725144"/>
            <a:ext cx="2371397" cy="23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31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Блоки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Минский метрополитен</a:t>
            </a:r>
            <a:endParaRPr lang="de-A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371"/>
          <a:stretch/>
        </p:blipFill>
        <p:spPr>
          <a:xfrm>
            <a:off x="395536" y="1734312"/>
            <a:ext cx="8608802" cy="5162824"/>
          </a:xfrm>
          <a:prstGeom prst="rect">
            <a:avLst/>
          </a:prstGeom>
        </p:spPr>
      </p:pic>
      <p:pic>
        <p:nvPicPr>
          <p:cNvPr id="9" name="Bild 23" descr="Piktogramme_Bahn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14305"/>
            <a:ext cx="2912104" cy="29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55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Блоки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LVT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Метро. Москва</a:t>
            </a:r>
            <a:endParaRPr lang="de-A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https://russos.ru/img/metrostroi/kojuh/kojuh-3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6474"/>
            <a:ext cx="7421359" cy="494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23" descr="Piktogramme_Bahn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09120"/>
            <a:ext cx="2632319" cy="26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06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Прокладки рельсовых скреплений</a:t>
            </a:r>
            <a:endParaRPr lang="de-AT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Bild 16" descr="Piktogramme_Bahn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4644516" cy="46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0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4"/>
          <a:srcRect l="52570" t="10378" r="752" b="44120"/>
          <a:stretch/>
        </p:blipFill>
        <p:spPr>
          <a:xfrm>
            <a:off x="323528" y="2153749"/>
            <a:ext cx="8397262" cy="2302237"/>
          </a:xfrm>
          <a:prstGeom prst="rect">
            <a:avLst/>
          </a:prstGeom>
        </p:spPr>
      </p:pic>
      <p:pic>
        <p:nvPicPr>
          <p:cNvPr id="12" name="Bild 16" descr="Piktogramme_Bahn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63491"/>
            <a:ext cx="2154544" cy="215454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116670" y="347241"/>
            <a:ext cx="6272846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упругости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ヒラギノ角ゴ Pro W3" pitchFamily="80" charset="-128"/>
                <a:cs typeface="+mn-cs"/>
              </a:rPr>
              <a:t>стрелочного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перевода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94433">
            <a:off x="4366349" y="3083897"/>
            <a:ext cx="3259607" cy="4592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6" name="TextBox 15"/>
          <p:cNvSpPr txBox="1"/>
          <p:nvPr/>
        </p:nvSpPr>
        <p:spPr>
          <a:xfrm>
            <a:off x="1048110" y="4655029"/>
            <a:ext cx="32478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FF0000"/>
                </a:solidFill>
              </a:rPr>
              <a:t>Зона оптимизации</a:t>
            </a:r>
          </a:p>
        </p:txBody>
      </p:sp>
    </p:spTree>
    <p:extLst>
      <p:ext uri="{BB962C8B-B14F-4D97-AF65-F5344CB8AC3E}">
        <p14:creationId xmlns:p14="http://schemas.microsoft.com/office/powerpoint/2010/main" val="3448825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160776" y="418799"/>
            <a:ext cx="698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Стрелочный перевод типа Р65 марки 1/9 на блоках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LVT</a:t>
            </a:r>
            <a:endParaRPr lang="de-A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037929"/>
            <a:ext cx="84249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/>
              <a:t>В пределах стрелочного перевода блоки имеют разные габариты и разную жесткость</a:t>
            </a:r>
          </a:p>
          <a:p>
            <a:pPr>
              <a:spcAft>
                <a:spcPts val="1200"/>
              </a:spcAft>
            </a:pPr>
            <a:r>
              <a:rPr lang="ru-RU" dirty="0"/>
              <a:t>Скрепления имеют </a:t>
            </a:r>
            <a:r>
              <a:rPr lang="ru-RU" dirty="0" err="1"/>
              <a:t>нашпальные</a:t>
            </a:r>
            <a:r>
              <a:rPr lang="ru-RU" dirty="0"/>
              <a:t> и </a:t>
            </a:r>
            <a:r>
              <a:rPr lang="ru-RU" dirty="0" err="1"/>
              <a:t>подрельсовые</a:t>
            </a:r>
            <a:r>
              <a:rPr lang="ru-RU" dirty="0"/>
              <a:t> прокладки</a:t>
            </a:r>
          </a:p>
          <a:p>
            <a:pPr>
              <a:spcAft>
                <a:spcPts val="1200"/>
              </a:spcAft>
            </a:pPr>
            <a:r>
              <a:rPr lang="ru-RU" dirty="0" err="1"/>
              <a:t>Нашпальные</a:t>
            </a:r>
            <a:r>
              <a:rPr lang="ru-RU" dirty="0"/>
              <a:t> прокладки имеют разные габариты и жесткость в пределах стрелочного перевода</a:t>
            </a:r>
          </a:p>
          <a:p>
            <a:pPr>
              <a:spcAft>
                <a:spcPts val="1200"/>
              </a:spcAft>
            </a:pPr>
            <a:r>
              <a:rPr lang="ru-RU" dirty="0"/>
              <a:t>В зоне крестовины </a:t>
            </a:r>
            <a:r>
              <a:rPr lang="ru-RU" dirty="0" err="1"/>
              <a:t>подрельсовые</a:t>
            </a:r>
            <a:r>
              <a:rPr lang="ru-RU" dirty="0"/>
              <a:t> прокладки отсутствуют</a:t>
            </a:r>
          </a:p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FF0000"/>
                </a:solidFill>
              </a:rPr>
              <a:t>Повышенный износ крестовины</a:t>
            </a:r>
          </a:p>
        </p:txBody>
      </p:sp>
    </p:spTree>
    <p:extLst>
      <p:ext uri="{BB962C8B-B14F-4D97-AF65-F5344CB8AC3E}">
        <p14:creationId xmlns:p14="http://schemas.microsoft.com/office/powerpoint/2010/main" val="856010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6773" y="457199"/>
            <a:ext cx="6918780" cy="114290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жесткости упругих элементов скреплений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6750" t="16666" r="17500" b="75"/>
          <a:stretch/>
        </p:blipFill>
        <p:spPr>
          <a:xfrm>
            <a:off x="226773" y="2204864"/>
            <a:ext cx="2638951" cy="39235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66000" t="18740" r="16333"/>
          <a:stretch/>
        </p:blipFill>
        <p:spPr>
          <a:xfrm>
            <a:off x="2865724" y="2204864"/>
            <a:ext cx="3093350" cy="40016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67833" t="22000" r="18000" b="4815"/>
          <a:stretch/>
        </p:blipFill>
        <p:spPr>
          <a:xfrm>
            <a:off x="5804247" y="2206433"/>
            <a:ext cx="2753096" cy="40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68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08520" y="347241"/>
            <a:ext cx="6768752" cy="104315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Жесткость узла скрепления (текущая ситуация)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D830643-0A74-4552-A80A-625C11B556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679176"/>
              </p:ext>
            </p:extLst>
          </p:nvPr>
        </p:nvGraphicFramePr>
        <p:xfrm>
          <a:off x="827584" y="1941492"/>
          <a:ext cx="7776864" cy="451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5097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21843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404447" y="301339"/>
            <a:ext cx="7886700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Комбинированная прокладка с изменяемой жесткостью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" y="1745250"/>
            <a:ext cx="7275601" cy="410310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131840" y="4838443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Для зоны крестовины (41 – 67 брус)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48410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-32295" y="268710"/>
            <a:ext cx="6163576" cy="1315442"/>
          </a:xfrm>
        </p:spPr>
        <p:txBody>
          <a:bodyPr/>
          <a:lstStyle/>
          <a:p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Акустик Групп</a:t>
            </a:r>
            <a: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3200" dirty="0">
              <a:solidFill>
                <a:srgbClr val="F2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0700" y="4309458"/>
            <a:ext cx="3197184" cy="2301949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Звукоизоляция и защита от шума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Дополнительная звукоизоляция стен и потолков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Звукоизоляция полов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Специальные конструкции для офисов и гостиниц</a:t>
            </a:r>
            <a:endParaRPr lang="de-DE" sz="1400" dirty="0" smtClean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err="1" smtClean="0">
                <a:solidFill>
                  <a:srgbClr val="575751"/>
                </a:solidFill>
                <a:cs typeface="Arial"/>
              </a:rPr>
              <a:t>Шумозащитные</a:t>
            </a:r>
            <a:r>
              <a:rPr lang="ru-RU" sz="1400" dirty="0" smtClean="0">
                <a:solidFill>
                  <a:srgbClr val="575751"/>
                </a:solidFill>
                <a:cs typeface="Arial"/>
              </a:rPr>
              <a:t> экраны</a:t>
            </a:r>
            <a:endParaRPr lang="de-DE" sz="1400" dirty="0" smtClean="0">
              <a:solidFill>
                <a:srgbClr val="575751"/>
              </a:solidFill>
              <a:latin typeface="Arial"/>
              <a:cs typeface="Arial"/>
            </a:endParaRPr>
          </a:p>
          <a:p>
            <a:pPr>
              <a:tabLst>
                <a:tab pos="260558" algn="l"/>
              </a:tabLst>
            </a:pPr>
            <a:endParaRPr lang="de-DE" sz="1400" dirty="0"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049493" y="4309458"/>
            <a:ext cx="3225945" cy="1640229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Акустика помещений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Концертные залы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Образовательные учреждения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Кинотеатры, студии</a:t>
            </a: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Спортивные сооружения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09366" y="4309458"/>
            <a:ext cx="3127130" cy="2332726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Виброизоляция 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>
                <a:solidFill>
                  <a:srgbClr val="575751"/>
                </a:solidFill>
                <a:latin typeface="Arial"/>
                <a:cs typeface="Arial"/>
              </a:rPr>
              <a:t>Виброизоляция зданий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Виброизоляция инженерного  оборудования</a:t>
            </a:r>
            <a:endParaRPr lang="de-DE" sz="1400" dirty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Виброизоляция производственного оборудования</a:t>
            </a: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600" b="1" dirty="0" smtClean="0">
                <a:solidFill>
                  <a:srgbClr val="575751"/>
                </a:solidFill>
                <a:cs typeface="Arial"/>
              </a:rPr>
              <a:t>Виброизоляция рельсовых путей</a:t>
            </a:r>
            <a:endParaRPr lang="de-DE" sz="1600" b="1" dirty="0">
              <a:solidFill>
                <a:srgbClr val="575751"/>
              </a:solidFill>
              <a:cs typeface="Arial"/>
            </a:endParaRPr>
          </a:p>
        </p:txBody>
      </p:sp>
      <p:pic>
        <p:nvPicPr>
          <p:cNvPr id="14" name="Bild 13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588" y="3570001"/>
            <a:ext cx="421652" cy="405542"/>
          </a:xfrm>
          <a:prstGeom prst="rect">
            <a:avLst/>
          </a:prstGeom>
        </p:spPr>
      </p:pic>
      <p:pic>
        <p:nvPicPr>
          <p:cNvPr id="15" name="Bild 14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84" y="3570001"/>
            <a:ext cx="421652" cy="405542"/>
          </a:xfrm>
          <a:prstGeom prst="rect">
            <a:avLst/>
          </a:prstGeom>
        </p:spPr>
      </p:pic>
      <p:pic>
        <p:nvPicPr>
          <p:cNvPr id="17" name="Bild 16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86" y="3570001"/>
            <a:ext cx="421652" cy="405542"/>
          </a:xfrm>
          <a:prstGeom prst="rect">
            <a:avLst/>
          </a:prstGeom>
        </p:spPr>
      </p:pic>
      <p:grpSp>
        <p:nvGrpSpPr>
          <p:cNvPr id="23" name="Gruppierung 22"/>
          <p:cNvGrpSpPr/>
          <p:nvPr/>
        </p:nvGrpSpPr>
        <p:grpSpPr>
          <a:xfrm>
            <a:off x="8476617" y="6190617"/>
            <a:ext cx="667383" cy="667383"/>
            <a:chOff x="8476617" y="6190617"/>
            <a:chExt cx="667383" cy="667383"/>
          </a:xfrm>
        </p:grpSpPr>
        <p:grpSp>
          <p:nvGrpSpPr>
            <p:cNvPr id="24" name="Gruppierung 23"/>
            <p:cNvGrpSpPr/>
            <p:nvPr/>
          </p:nvGrpSpPr>
          <p:grpSpPr>
            <a:xfrm>
              <a:off x="8544241" y="6291435"/>
              <a:ext cx="400036" cy="400036"/>
              <a:chOff x="-654052" y="5323292"/>
              <a:chExt cx="400036" cy="400036"/>
            </a:xfrm>
          </p:grpSpPr>
          <p:sp>
            <p:nvSpPr>
              <p:cNvPr id="26" name="Ring 25"/>
              <p:cNvSpPr/>
              <p:nvPr/>
            </p:nvSpPr>
            <p:spPr>
              <a:xfrm>
                <a:off x="-654052" y="5323292"/>
                <a:ext cx="400036" cy="400036"/>
              </a:xfrm>
              <a:prstGeom prst="donut">
                <a:avLst>
                  <a:gd name="adj" fmla="val 8923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Pfeil nach links 26"/>
              <p:cNvSpPr/>
              <p:nvPr/>
            </p:nvSpPr>
            <p:spPr>
              <a:xfrm>
                <a:off x="-570199" y="5441972"/>
                <a:ext cx="222181" cy="174506"/>
              </a:xfrm>
              <a:prstGeom prst="leftArrow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5" name="Oval 24">
              <a:hlinkClick r:id="rId5" action="ppaction://hlinksldjump"/>
            </p:cNvPr>
            <p:cNvSpPr/>
            <p:nvPr/>
          </p:nvSpPr>
          <p:spPr>
            <a:xfrm>
              <a:off x="8476617" y="6190617"/>
              <a:ext cx="667383" cy="667383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AutoShape 4" descr="Большой театр — Википедия"/>
          <p:cNvSpPr>
            <a:spLocks noChangeAspect="1" noChangeArrowheads="1"/>
          </p:cNvSpPr>
          <p:nvPr/>
        </p:nvSpPr>
        <p:spPr bwMode="auto">
          <a:xfrm>
            <a:off x="346402" y="-842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Большой театр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54" y="2220685"/>
            <a:ext cx="2286241" cy="18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6239" r="13074" b="18277"/>
          <a:stretch/>
        </p:blipFill>
        <p:spPr bwMode="auto">
          <a:xfrm>
            <a:off x="395536" y="2254069"/>
            <a:ext cx="2478704" cy="18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ÐÐ°ÑÑÐ¸Ð½ÐºÐ¸ Ð¿Ð¾ Ð·Ð°Ð¿ÑÐ¾ÑÑ Ð²Ð°Ð²Ð¸Ð»Ð¾Ð²Ð°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16491" r="20729" b="15204"/>
          <a:stretch/>
        </p:blipFill>
        <p:spPr bwMode="auto">
          <a:xfrm flipH="1">
            <a:off x="5967285" y="2180368"/>
            <a:ext cx="2882990" cy="18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14" y="406845"/>
            <a:ext cx="1998447" cy="719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0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370573" y="420714"/>
            <a:ext cx="7886700" cy="99417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Жесткость узла скрепления (оптимизированное решение)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29E5C0F7-62CE-4016-8803-55DAA6BDF8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541515"/>
              </p:ext>
            </p:extLst>
          </p:nvPr>
        </p:nvGraphicFramePr>
        <p:xfrm>
          <a:off x="395536" y="2111402"/>
          <a:ext cx="8496944" cy="4125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362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180528" y="683534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Ожидаемый эффект: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бъект 8"/>
          <p:cNvSpPr txBox="1">
            <a:spLocks/>
          </p:cNvSpPr>
          <p:nvPr/>
        </p:nvSpPr>
        <p:spPr>
          <a:xfrm>
            <a:off x="628650" y="2226468"/>
            <a:ext cx="7903790" cy="401084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 fontAlgn="auto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200" b="1" dirty="0" smtClean="0"/>
              <a:t>1. Повышение плавности хода</a:t>
            </a:r>
          </a:p>
          <a:p>
            <a:pPr lvl="3" fontAlgn="auto">
              <a:spcBef>
                <a:spcPts val="0"/>
              </a:spcBef>
              <a:spcAft>
                <a:spcPts val="1200"/>
              </a:spcAft>
            </a:pPr>
            <a:endParaRPr lang="ru-RU" sz="3200" dirty="0"/>
          </a:p>
          <a:p>
            <a:pPr marL="1371600" lvl="3" indent="0" fontAlgn="auto">
              <a:spcBef>
                <a:spcPts val="0"/>
              </a:spcBef>
              <a:spcAft>
                <a:spcPts val="1200"/>
              </a:spcAft>
              <a:buNone/>
            </a:pPr>
            <a:endParaRPr lang="ru-RU" sz="3200" dirty="0" smtClean="0"/>
          </a:p>
          <a:p>
            <a:pPr marL="1371600" lvl="3" indent="0" fontAlgn="auto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2. Увеличение срока службы крестовины до 2-х раз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29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24" charset="-128"/>
              </a:rPr>
              <a:t>Пример. </a:t>
            </a:r>
            <a:r>
              <a:rPr lang="de-DE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24" charset="-128"/>
              </a:rPr>
              <a:t>Metro </a:t>
            </a:r>
            <a:r>
              <a:rPr lang="de-DE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24" charset="-128"/>
              </a:rPr>
              <a:t>Praha (CZ)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124" charset="-128"/>
            </a:endParaRPr>
          </a:p>
        </p:txBody>
      </p:sp>
      <p:pic>
        <p:nvPicPr>
          <p:cNvPr id="11" name="Picture 2" descr="D:\METRO\JPG\QSUN6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2076"/>
            <a:ext cx="3960441" cy="5047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ETRO\JPG\QSUN61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69397"/>
            <a:ext cx="3744416" cy="5032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6083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24" charset="-128"/>
              </a:rPr>
              <a:t>Пример. </a:t>
            </a:r>
            <a:r>
              <a:rPr lang="de-DE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24" charset="-128"/>
              </a:rPr>
              <a:t>Metro </a:t>
            </a:r>
            <a:r>
              <a:rPr lang="de-DE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 pitchFamily="124" charset="-128"/>
              </a:rPr>
              <a:t>Praha (CZ)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124" charset="-128"/>
            </a:endParaRPr>
          </a:p>
        </p:txBody>
      </p:sp>
      <p:pic>
        <p:nvPicPr>
          <p:cNvPr id="8" name="Picture 2" descr="D:\METRO\JPG\QSUN60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901843"/>
            <a:ext cx="6826733" cy="455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83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Seit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5588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in_swiss_02_300dp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0482" y="3112090"/>
            <a:ext cx="4824536" cy="2914971"/>
          </a:xfrm>
          <a:prstGeom prst="ellipse">
            <a:avLst/>
          </a:prstGeom>
          <a:ln>
            <a:noFill/>
          </a:ln>
          <a:effectLst>
            <a:glow rad="127000">
              <a:srgbClr val="FFFFFF">
                <a:alpha val="13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49287" y="776933"/>
            <a:ext cx="6408713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FFFF">
                    <a:lumMod val="50000"/>
                  </a:srgbClr>
                </a:solidFill>
              </a:rPr>
              <a:t>28</a:t>
            </a:r>
            <a:r>
              <a:rPr lang="de-AT" sz="1600" i="1" dirty="0" smtClean="0">
                <a:solidFill>
                  <a:srgbClr val="FFFFFF">
                    <a:lumMod val="50000"/>
                  </a:srgbClr>
                </a:solidFill>
              </a:rPr>
              <a:t>.</a:t>
            </a:r>
            <a:r>
              <a:rPr lang="ru-RU" sz="1600" i="1" dirty="0" smtClean="0">
                <a:solidFill>
                  <a:srgbClr val="FFFFFF">
                    <a:lumMod val="50000"/>
                  </a:srgbClr>
                </a:solidFill>
              </a:rPr>
              <a:t>09.2023</a:t>
            </a:r>
            <a:endParaRPr lang="de-AT" sz="1600" i="1" dirty="0">
              <a:solidFill>
                <a:srgbClr val="FFFFFF">
                  <a:lumMod val="50000"/>
                </a:srgbClr>
              </a:solidFill>
            </a:endParaRPr>
          </a:p>
          <a:p>
            <a:endParaRPr lang="de-DE" sz="1000" dirty="0" smtClean="0">
              <a:solidFill>
                <a:srgbClr val="0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8D01"/>
                </a:solidFill>
              </a:rPr>
              <a:t>Спасибо</a:t>
            </a:r>
          </a:p>
          <a:p>
            <a:pPr algn="ctr"/>
            <a:r>
              <a:rPr lang="ru-RU" sz="2800" b="1" dirty="0">
                <a:solidFill>
                  <a:srgbClr val="FF8D01"/>
                </a:solidFill>
              </a:rPr>
              <a:t>з</a:t>
            </a:r>
            <a:r>
              <a:rPr lang="ru-RU" sz="2800" b="1" dirty="0" smtClean="0">
                <a:solidFill>
                  <a:srgbClr val="FF8D01"/>
                </a:solidFill>
              </a:rPr>
              <a:t>а</a:t>
            </a:r>
          </a:p>
          <a:p>
            <a:pPr algn="ctr"/>
            <a:r>
              <a:rPr lang="ru-RU" sz="2800" b="1" dirty="0" smtClean="0">
                <a:solidFill>
                  <a:srgbClr val="FF8D01"/>
                </a:solidFill>
              </a:rPr>
              <a:t>Ваше внимание</a:t>
            </a:r>
            <a:endParaRPr lang="ru-RU" sz="2800" b="1" dirty="0">
              <a:solidFill>
                <a:srgbClr val="FF8D01"/>
              </a:solidFill>
            </a:endParaRPr>
          </a:p>
          <a:p>
            <a:pPr algn="ctr"/>
            <a:endParaRPr lang="en-US" sz="2800" b="1" dirty="0" smtClean="0">
              <a:solidFill>
                <a:srgbClr val="FF8D01"/>
              </a:solidFill>
            </a:endParaRPr>
          </a:p>
          <a:p>
            <a:pPr algn="ctr"/>
            <a:endParaRPr lang="de-AT" sz="1600" dirty="0">
              <a:solidFill>
                <a:srgbClr val="808080"/>
              </a:solidFill>
            </a:endParaRPr>
          </a:p>
          <a:p>
            <a:pPr algn="ctr"/>
            <a:r>
              <a:rPr lang="de-DE" sz="2500" dirty="0" smtClean="0">
                <a:solidFill>
                  <a:srgbClr val="808080"/>
                </a:solidFill>
              </a:rPr>
              <a:t> </a:t>
            </a:r>
            <a:endParaRPr lang="de-DE" sz="2500" dirty="0">
              <a:solidFill>
                <a:srgbClr val="808080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908964" y="5851495"/>
            <a:ext cx="3235036" cy="634524"/>
          </a:xfrm>
          <a:prstGeom prst="rect">
            <a:avLst/>
          </a:prstGeom>
          <a:solidFill>
            <a:srgbClr val="FFFFFF">
              <a:alpha val="8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AT" dirty="0" smtClean="0">
              <a:solidFill>
                <a:srgbClr val="000000"/>
              </a:solidFill>
              <a:ea typeface="ヒラギノ角ゴ Pro W3" pitchFamily="124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08964" y="5864820"/>
            <a:ext cx="33435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i="1" dirty="0" smtClean="0">
                <a:solidFill>
                  <a:srgbClr val="FF8D01"/>
                </a:solidFill>
              </a:rPr>
              <a:t>Юрий Марусев</a:t>
            </a:r>
            <a:endParaRPr lang="ru-RU" sz="1600" b="1" i="1" dirty="0">
              <a:solidFill>
                <a:srgbClr val="FF8D01"/>
              </a:solidFill>
            </a:endParaRPr>
          </a:p>
          <a:p>
            <a:pPr>
              <a:lnSpc>
                <a:spcPts val="2000"/>
              </a:lnSpc>
            </a:pPr>
            <a:r>
              <a:rPr lang="de-DE" sz="1600" b="1" dirty="0" smtClean="0">
                <a:solidFill>
                  <a:schemeClr val="bg2">
                    <a:lumMod val="50000"/>
                  </a:schemeClr>
                </a:solidFill>
              </a:rPr>
              <a:t>Yury.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de-DE" sz="1600" b="1" dirty="0" smtClean="0">
                <a:solidFill>
                  <a:schemeClr val="bg2">
                    <a:lumMod val="50000"/>
                  </a:schemeClr>
                </a:solidFill>
              </a:rPr>
              <a:t>arusev@acoustic.ru</a:t>
            </a:r>
            <a:endParaRPr lang="de-AT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367781" y="4029797"/>
            <a:ext cx="43624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sz="600" b="1" i="1" dirty="0" smtClean="0">
                <a:solidFill>
                  <a:srgbClr val="FFFFFF">
                    <a:lumMod val="50000"/>
                  </a:srgbClr>
                </a:solidFill>
              </a:rPr>
              <a:t>Y O L</a:t>
            </a:r>
            <a:endParaRPr lang="de-DE" sz="600" b="1" i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42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ctrTitle"/>
          </p:nvPr>
        </p:nvSpPr>
        <p:spPr>
          <a:xfrm>
            <a:off x="194401" y="205201"/>
            <a:ext cx="6163576" cy="1930995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</a:t>
            </a: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решения </a:t>
            </a:r>
            <a:r>
              <a:rPr lang="bg-B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Рельсовые пути</a:t>
            </a:r>
            <a:r>
              <a:rPr lang="de-DE" dirty="0">
                <a:solidFill>
                  <a:srgbClr val="F2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/>
            </a:r>
            <a:br>
              <a:rPr lang="de-DE" dirty="0">
                <a:solidFill>
                  <a:srgbClr val="F2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</a:br>
            <a:r>
              <a:rPr lang="bg-B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550915" y="3333170"/>
            <a:ext cx="1757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75751"/>
                </a:solidFill>
              </a:rPr>
              <a:t>СМП</a:t>
            </a:r>
            <a:r>
              <a:rPr lang="de-DE" sz="1400" dirty="0" smtClean="0">
                <a:solidFill>
                  <a:srgbClr val="575751"/>
                </a:solidFill>
              </a:rPr>
              <a:t> </a:t>
            </a:r>
            <a:r>
              <a:rPr lang="ru-RU" sz="1400" dirty="0" smtClean="0">
                <a:solidFill>
                  <a:srgbClr val="575751"/>
                </a:solidFill>
              </a:rPr>
              <a:t>полноплоскостная</a:t>
            </a:r>
            <a:r>
              <a:rPr lang="bg-BG" sz="1400" dirty="0" smtClean="0">
                <a:solidFill>
                  <a:srgbClr val="575751"/>
                </a:solidFill>
              </a:rPr>
              <a:t> опора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66502" y="3440892"/>
            <a:ext cx="1688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Подшпальные прокладки</a:t>
            </a:r>
            <a:endParaRPr lang="de-DE" sz="1400" dirty="0" smtClean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7208475" y="3440892"/>
            <a:ext cx="1602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Подбалластные маты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323899" y="5311081"/>
            <a:ext cx="2131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75751"/>
                </a:solidFill>
              </a:rPr>
              <a:t>Вкладки для шпальных башмаков</a:t>
            </a:r>
          </a:p>
          <a:p>
            <a:pPr algn="ctr"/>
            <a:r>
              <a:rPr lang="de-DE" sz="1400" dirty="0" smtClean="0">
                <a:solidFill>
                  <a:srgbClr val="575751"/>
                </a:solidFill>
              </a:rPr>
              <a:t>LVT </a:t>
            </a:r>
            <a:r>
              <a:rPr lang="bg-BG" sz="1400" dirty="0" smtClean="0">
                <a:solidFill>
                  <a:srgbClr val="575751"/>
                </a:solidFill>
              </a:rPr>
              <a:t>система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823656" y="5303282"/>
            <a:ext cx="1587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Подрельсовые прокладки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091627" y="5296072"/>
            <a:ext cx="15080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Прокладки для рельсового скрепления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001851" y="3432314"/>
            <a:ext cx="1688411" cy="4308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tabLst>
                <a:tab pos="80803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СМП точечная опора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3665219" y="3429942"/>
            <a:ext cx="1940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СМП ленточная опора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79557" y="5305948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Рельс в оболочке</a:t>
            </a:r>
            <a:endParaRPr lang="de-DE" sz="1400" dirty="0">
              <a:solidFill>
                <a:srgbClr val="575751"/>
              </a:solidFill>
            </a:endParaRPr>
          </a:p>
        </p:txBody>
      </p:sp>
      <p:pic>
        <p:nvPicPr>
          <p:cNvPr id="9" name="Bild 8" descr="Rhätische Bahn_kle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19" y="226043"/>
            <a:ext cx="2664000" cy="1440000"/>
          </a:xfrm>
          <a:prstGeom prst="rect">
            <a:avLst/>
          </a:prstGeom>
        </p:spPr>
      </p:pic>
      <p:pic>
        <p:nvPicPr>
          <p:cNvPr id="29" name="Bild 28" descr="Piktogramme_Bah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9" y="4048460"/>
            <a:ext cx="1380672" cy="1380672"/>
          </a:xfrm>
          <a:prstGeom prst="rect">
            <a:avLst/>
          </a:prstGeom>
        </p:spPr>
      </p:pic>
      <p:pic>
        <p:nvPicPr>
          <p:cNvPr id="16" name="Bild 15" descr="Piktogramme_Bahn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4057650"/>
            <a:ext cx="1362456" cy="1362456"/>
          </a:xfrm>
          <a:prstGeom prst="rect">
            <a:avLst/>
          </a:prstGeom>
        </p:spPr>
      </p:pic>
      <p:pic>
        <p:nvPicPr>
          <p:cNvPr id="17" name="Bild 16" descr="Piktogramme_Bahn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4057650"/>
            <a:ext cx="1362456" cy="1362456"/>
          </a:xfrm>
          <a:prstGeom prst="rect">
            <a:avLst/>
          </a:prstGeom>
        </p:spPr>
      </p:pic>
      <p:pic>
        <p:nvPicPr>
          <p:cNvPr id="43" name="Bild 42" descr="Piktogramme_Bahn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2146300"/>
            <a:ext cx="1362456" cy="1362456"/>
          </a:xfrm>
          <a:prstGeom prst="rect">
            <a:avLst/>
          </a:prstGeom>
        </p:spPr>
      </p:pic>
      <p:pic>
        <p:nvPicPr>
          <p:cNvPr id="45" name="Bild 44" descr="Piktogramme_Bahn1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27250"/>
            <a:ext cx="1362456" cy="1362456"/>
          </a:xfrm>
          <a:prstGeom prst="rect">
            <a:avLst/>
          </a:prstGeom>
        </p:spPr>
      </p:pic>
      <p:pic>
        <p:nvPicPr>
          <p:cNvPr id="48" name="Bild 47" descr="Piktogramme_Bahn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0" y="2202346"/>
            <a:ext cx="1362456" cy="1362456"/>
          </a:xfrm>
          <a:prstGeom prst="rect">
            <a:avLst/>
          </a:prstGeom>
        </p:spPr>
      </p:pic>
      <p:pic>
        <p:nvPicPr>
          <p:cNvPr id="49" name="Bild 48" descr="Piktogramme_Bahn1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0" y="2146300"/>
            <a:ext cx="1362456" cy="1362456"/>
          </a:xfrm>
          <a:prstGeom prst="rect">
            <a:avLst/>
          </a:prstGeom>
        </p:spPr>
      </p:pic>
      <p:pic>
        <p:nvPicPr>
          <p:cNvPr id="24" name="Bild 23" descr="Piktogramme_Bahn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4057650"/>
            <a:ext cx="1362456" cy="1362456"/>
          </a:xfrm>
          <a:prstGeom prst="rect">
            <a:avLst/>
          </a:prstGeom>
        </p:spPr>
      </p:pic>
      <p:pic>
        <p:nvPicPr>
          <p:cNvPr id="30" name="Bild 29" descr="MFS Streife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2" y="2149231"/>
            <a:ext cx="1362456" cy="1362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854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/>
          <a:srcRect t="17964"/>
          <a:stretch/>
        </p:blipFill>
        <p:spPr>
          <a:xfrm>
            <a:off x="0" y="1672230"/>
            <a:ext cx="9144000" cy="5559692"/>
          </a:xfrm>
          <a:prstGeom prst="rect">
            <a:avLst/>
          </a:prstGeom>
          <a:noFill/>
        </p:spPr>
      </p:pic>
      <p:pic>
        <p:nvPicPr>
          <p:cNvPr id="6" name="Picture 2" descr="C:\Users\marusev\Documents\Getzner\Sylomer_Logo_rgb_300dpi_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90605"/>
            <a:ext cx="3789617" cy="904765"/>
          </a:xfrm>
          <a:prstGeom prst="rect">
            <a:avLst/>
          </a:prstGeom>
          <a:noFill/>
        </p:spPr>
      </p:pic>
      <p:pic>
        <p:nvPicPr>
          <p:cNvPr id="8" name="Picture 1" descr="C:\Users\marusev\Documents\Getzner\Sylodyn_Logo_rgb_300dpi_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01469"/>
            <a:ext cx="3568029" cy="86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7890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08" y="1988096"/>
            <a:ext cx="4540962" cy="39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8" y="2132856"/>
            <a:ext cx="4137025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marusev\Documents\Getzner\Sylomer_Logo_rgb_300dpi_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17164"/>
            <a:ext cx="3789617" cy="904765"/>
          </a:xfrm>
          <a:prstGeom prst="rect">
            <a:avLst/>
          </a:prstGeom>
          <a:noFill/>
        </p:spPr>
      </p:pic>
      <p:pic>
        <p:nvPicPr>
          <p:cNvPr id="11" name="Picture 1" descr="C:\Users\marusev\Documents\Getzner\Sylodyn_Logo_rgb_300dpi_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606604"/>
            <a:ext cx="3568029" cy="86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6726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420100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07504" y="454767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МЦК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 тоннель. 2001 г.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17410" name="Picture 2" descr="http://cp.speccitystroy.ru/uploads/uploader/%D0%93%D0%B0%D0%B3%D1%80%D0%B8%D0%BD%D0%B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5807"/>
          <a:stretch/>
        </p:blipFill>
        <p:spPr bwMode="auto">
          <a:xfrm>
            <a:off x="0" y="1712863"/>
            <a:ext cx="9144000" cy="510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48" descr="Piktogramme_Bahn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37627"/>
            <a:ext cx="2905398" cy="29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864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13591" y="39528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Метро. Замоскворецкая линия. 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6" name="Picture 6" descr="Большой театр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687"/>
            <a:ext cx="6228184" cy="50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 48" descr="Piktogramme_Bahn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24" y="4235509"/>
            <a:ext cx="2428155" cy="24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23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0" y="39528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Трамвай. </a:t>
            </a:r>
            <a:endParaRPr 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Красноказарменная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2017 г.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113" t="17801" r="52757" b="32500"/>
          <a:stretch/>
        </p:blipFill>
        <p:spPr>
          <a:xfrm>
            <a:off x="0" y="1707064"/>
            <a:ext cx="7704856" cy="5112568"/>
          </a:xfrm>
          <a:prstGeom prst="rect">
            <a:avLst/>
          </a:prstGeom>
        </p:spPr>
      </p:pic>
      <p:pic>
        <p:nvPicPr>
          <p:cNvPr id="6" name="Bild 48" descr="Piktogramme_Bahn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689" y="4355717"/>
            <a:ext cx="2481391" cy="24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4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79512" y="39528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Трамвай. г.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Екатеринбург. </a:t>
            </a:r>
          </a:p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2021 -2022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" y="1674628"/>
            <a:ext cx="9144000" cy="5143500"/>
          </a:xfrm>
          <a:prstGeom prst="rect">
            <a:avLst/>
          </a:prstGeom>
        </p:spPr>
      </p:pic>
      <p:pic>
        <p:nvPicPr>
          <p:cNvPr id="6" name="Bild 48" descr="Piktogramme_Bahn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509120"/>
            <a:ext cx="2481391" cy="24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61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4"/>
</p:tagLst>
</file>

<file path=ppt/theme/theme1.xml><?xml version="1.0" encoding="utf-8"?>
<a:theme xmlns:a="http://schemas.openxmlformats.org/drawingml/2006/main" name="SH_radial_light_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1534B6D8567148919A208A26EC4B6E" ma:contentTypeVersion="9" ma:contentTypeDescription="Ein neues Dokument erstellen." ma:contentTypeScope="" ma:versionID="240dc6c0367f8ef2d9e45223bbcec280">
  <xsd:schema xmlns:xsd="http://www.w3.org/2001/XMLSchema" xmlns:xs="http://www.w3.org/2001/XMLSchema" xmlns:p="http://schemas.microsoft.com/office/2006/metadata/properties" xmlns:ns1="http://schemas.microsoft.com/sharepoint/v3" xmlns:ns2="7c28c40a-2d1c-4f6a-bd47-f685fdaedb83" targetNamespace="http://schemas.microsoft.com/office/2006/metadata/properties" ma:root="true" ma:fieldsID="2375e45fa6f73fabe2f36bdc9a2c1c40" ns1:_="" ns2:_="">
    <xsd:import namespace="http://schemas.microsoft.com/sharepoint/v3"/>
    <xsd:import namespace="7c28c40a-2d1c-4f6a-bd47-f685fdaedb83"/>
    <xsd:element name="properties">
      <xsd:complexType>
        <xsd:sequence>
          <xsd:element name="documentManagement">
            <xsd:complexType>
              <xsd:all>
                <xsd:element ref="ns1:_dlc_ExpireDateSaved" minOccurs="0"/>
                <xsd:element ref="ns1:_dlc_ExpireDate" minOccurs="0"/>
                <xsd:element ref="ns1:_dlc_Exempt" minOccurs="0"/>
                <xsd:element ref="ns2:_show_in_cqw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8" nillable="true" ma:displayName="Ursprüngliches Ablaufdatum" ma:hidden="true" ma:internalName="_dlc_ExpireDateSaved" ma:readOnly="true">
      <xsd:simpleType>
        <xsd:restriction base="dms:DateTime"/>
      </xsd:simpleType>
    </xsd:element>
    <xsd:element name="_dlc_ExpireDate" ma:index="9" nillable="true" ma:displayName="Ablaufdatum" ma:description="" ma:hidden="true" ma:indexed="true" ma:internalName="_dlc_ExpireDate" ma:readOnly="true">
      <xsd:simpleType>
        <xsd:restriction base="dms:DateTime"/>
      </xsd:simpleType>
    </xsd:element>
    <xsd:element name="_dlc_Exempt" ma:index="10" nillable="true" ma:displayName="Von der Richtlinie ausgenommen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28c40a-2d1c-4f6a-bd47-f685fdaedb83" elementFormDefault="qualified">
    <xsd:import namespace="http://schemas.microsoft.com/office/2006/documentManagement/types"/>
    <xsd:import namespace="http://schemas.microsoft.com/office/infopath/2007/PartnerControls"/>
    <xsd:element name="_show_in_cqwp" ma:index="11" nillable="true" ma:displayName="_show_in_cqwp" ma:default="1" ma:hidden="true" ma:internalName="_show_in_cqwp" ma:readOnly="false" ma:percentage="FALSE">
      <xsd:simpleType>
        <xsd:restriction base="dms:Number">
          <xsd:maxInclusive value="1"/>
          <xsd:minInclusive value="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how_in_cqwp xmlns="7c28c40a-2d1c-4f6a-bd47-f685fdaedb83">1</_show_in_cqwp>
    <_dlc_ExpireDate xmlns="http://schemas.microsoft.com/sharepoint/v3">2013-10-19T14:32:26+00:00</_dlc_ExpireDate>
    <_dlc_ExpireDateSaved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225F904-5AE4-424F-95E6-1419E54D9D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3A3427-2A22-4EB7-B8E4-67581E03C3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28c40a-2d1c-4f6a-bd47-f685fdaed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604B7A-0B71-4786-8D99-4ABE329B1308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sharepoint/v3"/>
    <ds:schemaRef ds:uri="http://purl.org/dc/elements/1.1/"/>
    <ds:schemaRef ds:uri="http://www.w3.org/XML/1998/namespace"/>
    <ds:schemaRef ds:uri="7c28c40a-2d1c-4f6a-bd47-f685fdaedb83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3298</TotalTime>
  <Words>370</Words>
  <Application>Microsoft Office PowerPoint</Application>
  <PresentationFormat>Экран (4:3)</PresentationFormat>
  <Paragraphs>104</Paragraphs>
  <Slides>24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  <vt:variant>
        <vt:lpstr>Произвольные показы</vt:lpstr>
      </vt:variant>
      <vt:variant>
        <vt:i4>4</vt:i4>
      </vt:variant>
    </vt:vector>
  </HeadingPairs>
  <TitlesOfParts>
    <vt:vector size="33" baseType="lpstr">
      <vt:lpstr>Arial</vt:lpstr>
      <vt:lpstr>Calibri</vt:lpstr>
      <vt:lpstr>Symbol</vt:lpstr>
      <vt:lpstr>ヒラギノ角ゴ Pro W3</vt:lpstr>
      <vt:lpstr>SH_radial_light_grey</vt:lpstr>
      <vt:lpstr>Презентация PowerPoint</vt:lpstr>
      <vt:lpstr>Акустик Групп </vt:lpstr>
      <vt:lpstr>Материалы и решения Рельсовые пути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Folie 8 optional</vt:lpstr>
      <vt:lpstr>Umfangreiche Dienst</vt:lpstr>
      <vt:lpstr>Lehre</vt:lpstr>
      <vt:lpstr>Trainee</vt:lpstr>
    </vt:vector>
  </TitlesOfParts>
  <Company>Harald Loy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Loy Getzner Werkstoffe</dc:title>
  <dc:creator>Harald Loy</dc:creator>
  <cp:lastModifiedBy>Marusev Yury</cp:lastModifiedBy>
  <cp:revision>1496</cp:revision>
  <cp:lastPrinted>2015-04-12T10:46:27Z</cp:lastPrinted>
  <dcterms:created xsi:type="dcterms:W3CDTF">2010-04-21T09:21:37Z</dcterms:created>
  <dcterms:modified xsi:type="dcterms:W3CDTF">2023-09-28T04:15:42Z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/Fileshare</vt:lpwstr>
  </property>
  <property fmtid="{D5CDD505-2E9C-101B-9397-08002B2CF9AE}" pid="3" name="ContentTypeId">
    <vt:lpwstr>0x010100341534B6D8567148919A208A26EC4B6E</vt:lpwstr>
  </property>
  <property fmtid="{D5CDD505-2E9C-101B-9397-08002B2CF9AE}" pid="4" name="ItemRetentionFormula">
    <vt:lpwstr>&lt;formula id="Microsoft.Office.RecordsManagement.PolicyFeatures.Expiration.Formula.BuiltIn"&gt;&lt;number&gt;30&lt;/number&gt;&lt;property&gt;Modified&lt;/property&gt;&lt;propertyId&gt;28cf69c5-fa48-462a-b5cd-27b6f9d2bd5f&lt;/propertyId&gt;&lt;period&gt;days&lt;/period&gt;&lt;/formula&gt;</vt:lpwstr>
  </property>
</Properties>
</file>